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44" r:id="rId2"/>
    <p:sldMasterId id="2147483768" r:id="rId3"/>
    <p:sldMasterId id="2147483780" r:id="rId4"/>
    <p:sldMasterId id="2147483792" r:id="rId5"/>
  </p:sldMasterIdLst>
  <p:notesMasterIdLst>
    <p:notesMasterId r:id="rId59"/>
  </p:notesMasterIdLst>
  <p:handoutMasterIdLst>
    <p:handoutMasterId r:id="rId60"/>
  </p:handoutMasterIdLst>
  <p:sldIdLst>
    <p:sldId id="787" r:id="rId6"/>
    <p:sldId id="788" r:id="rId7"/>
    <p:sldId id="789" r:id="rId8"/>
    <p:sldId id="790" r:id="rId9"/>
    <p:sldId id="791" r:id="rId10"/>
    <p:sldId id="792" r:id="rId11"/>
    <p:sldId id="793" r:id="rId12"/>
    <p:sldId id="794" r:id="rId13"/>
    <p:sldId id="795" r:id="rId14"/>
    <p:sldId id="796" r:id="rId15"/>
    <p:sldId id="797" r:id="rId16"/>
    <p:sldId id="798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806" r:id="rId25"/>
    <p:sldId id="807" r:id="rId26"/>
    <p:sldId id="808" r:id="rId27"/>
    <p:sldId id="809" r:id="rId28"/>
    <p:sldId id="810" r:id="rId29"/>
    <p:sldId id="811" r:id="rId30"/>
    <p:sldId id="816" r:id="rId31"/>
    <p:sldId id="817" r:id="rId32"/>
    <p:sldId id="818" r:id="rId33"/>
    <p:sldId id="819" r:id="rId34"/>
    <p:sldId id="820" r:id="rId35"/>
    <p:sldId id="821" r:id="rId36"/>
    <p:sldId id="822" r:id="rId37"/>
    <p:sldId id="823" r:id="rId38"/>
    <p:sldId id="824" r:id="rId39"/>
    <p:sldId id="825" r:id="rId40"/>
    <p:sldId id="826" r:id="rId41"/>
    <p:sldId id="827" r:id="rId42"/>
    <p:sldId id="828" r:id="rId43"/>
    <p:sldId id="829" r:id="rId44"/>
    <p:sldId id="830" r:id="rId45"/>
    <p:sldId id="831" r:id="rId46"/>
    <p:sldId id="832" r:id="rId47"/>
    <p:sldId id="833" r:id="rId48"/>
    <p:sldId id="834" r:id="rId49"/>
    <p:sldId id="835" r:id="rId50"/>
    <p:sldId id="836" r:id="rId51"/>
    <p:sldId id="837" r:id="rId52"/>
    <p:sldId id="838" r:id="rId53"/>
    <p:sldId id="839" r:id="rId54"/>
    <p:sldId id="840" r:id="rId55"/>
    <p:sldId id="841" r:id="rId56"/>
    <p:sldId id="842" r:id="rId57"/>
    <p:sldId id="843" r:id="rId58"/>
  </p:sldIdLst>
  <p:sldSz cx="9144000" cy="6858000" type="screen4x3"/>
  <p:notesSz cx="6797675" cy="9928225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9B"/>
    <a:srgbClr val="FF9999"/>
    <a:srgbClr val="FF9933"/>
    <a:srgbClr val="FF9900"/>
    <a:srgbClr val="0038A8"/>
    <a:srgbClr val="0E05CB"/>
    <a:srgbClr val="FF6600"/>
    <a:srgbClr val="6F6F6F"/>
    <a:srgbClr val="89B0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3664" autoAdjust="0"/>
  </p:normalViewPr>
  <p:slideViewPr>
    <p:cSldViewPr>
      <p:cViewPr varScale="1">
        <p:scale>
          <a:sx n="76" d="100"/>
          <a:sy n="76" d="100"/>
        </p:scale>
        <p:origin x="105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706" y="-10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tags" Target="tags/tag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59510-9CDF-44EC-85D8-1669E6962FFA}" type="datetimeFigureOut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9BEA-2921-439F-8DB3-5F118F273C6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90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E66F3-8816-4A7B-A2C0-E1727BFEA6B0}" type="datetimeFigureOut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8AB68-2668-4EE8-A4F6-3415249B1D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4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72B3B-E10F-4C4B-845F-F588E8F491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9A120-CCBA-4CF4-B104-AC89C39C53B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F5B19-4F08-4FDE-97D5-BD6789B2CE1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C2282-1D9C-4751-B21C-F3CB2B21CB2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82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8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20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651D-60C6-41B4-B4DC-27B96CFA3B4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96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46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1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8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7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82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824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2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383F-93BE-4E59-9B1F-ADA05CBADBA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96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9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46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1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8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581128"/>
            <a:ext cx="9144000" cy="15847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0" name="Oval 38"/>
          <p:cNvSpPr>
            <a:spLocks noChangeArrowheads="1"/>
          </p:cNvSpPr>
          <p:nvPr userDrawn="1"/>
        </p:nvSpPr>
        <p:spPr bwMode="gray">
          <a:xfrm>
            <a:off x="179512" y="188640"/>
            <a:ext cx="5249061" cy="4896544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Oval 109" descr="j0305903"/>
          <p:cNvSpPr>
            <a:spLocks noChangeArrowheads="1"/>
          </p:cNvSpPr>
          <p:nvPr userDrawn="1"/>
        </p:nvSpPr>
        <p:spPr bwMode="gray">
          <a:xfrm>
            <a:off x="755576" y="764704"/>
            <a:ext cx="4244682" cy="403244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823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8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E1ABD-7A93-48A7-9001-D7FB0510DB6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20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9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966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4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11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7A2C6-89FF-4647-B0E3-B4D77552B2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>
            <a:off x="3348038" y="0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9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 flipH="1" flipV="1">
            <a:off x="-36512" y="1844824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8AFD-378B-4600-B927-D821EF873C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2BA9A-6F12-4635-9366-41AE50D82F3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w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fld id="{57DF7B6D-6B7A-4FD9-BBD7-A67AE7BE587F}" type="slidenum">
              <a:rPr kumimoji="1" lang="en-US" altLang="ko-KR">
                <a:solidFill>
                  <a:srgbClr val="000000"/>
                </a:solidFill>
              </a:rPr>
              <a:pPr latinLnBrk="1"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-3175"/>
            <a:ext cx="9144000" cy="6864350"/>
            <a:chOff x="0" y="-2"/>
            <a:chExt cx="5760" cy="4324"/>
          </a:xfrm>
        </p:grpSpPr>
        <p:pic>
          <p:nvPicPr>
            <p:cNvPr id="1032" name="Picture 9" descr="바코드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l="16342" t="10274" r="20267" b="6238"/>
            <a:stretch>
              <a:fillRect/>
            </a:stretch>
          </p:blipFill>
          <p:spPr bwMode="auto">
            <a:xfrm>
              <a:off x="5692" y="15"/>
              <a:ext cx="34" cy="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Picture 8" descr="HDF-017_SUB3 copy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-2"/>
              <a:ext cx="5760" cy="4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" name="Picture 2" descr="C:\Documents and Settings\ctl-kim\Local Settings\Temporary Internet Files\Content.IE5\XN9KWLDN\MC900416094[1]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853"/>
            <a:ext cx="936104" cy="85087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" name="Picture 2" descr="C:\Documents and Settings\ctl-kim\Local Settings\Temporary Internet Files\Content.IE5\XN9KWLDN\MC900416094[1]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853"/>
            <a:ext cx="936104" cy="85087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533400"/>
            <a:ext cx="8604448" cy="685800"/>
          </a:xfrm>
        </p:spPr>
        <p:txBody>
          <a:bodyPr/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고급 시각화 분석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138080"/>
            <a:ext cx="6768752" cy="1417824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lattice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 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공간시각화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ko-KR">
              <a:solidFill>
                <a:srgbClr val="000000"/>
              </a:solidFill>
            </a:endParaRPr>
          </a:p>
        </p:txBody>
      </p:sp>
      <p:grpSp>
        <p:nvGrpSpPr>
          <p:cNvPr id="3" name="그룹 9"/>
          <p:cNvGrpSpPr/>
          <p:nvPr/>
        </p:nvGrpSpPr>
        <p:grpSpPr>
          <a:xfrm>
            <a:off x="539552" y="1484784"/>
            <a:ext cx="7992888" cy="5048696"/>
            <a:chOff x="539552" y="1484784"/>
            <a:chExt cx="7992888" cy="5048696"/>
          </a:xfrm>
        </p:grpSpPr>
        <p:sp>
          <p:nvSpPr>
            <p:cNvPr id="6" name="직사각형 5"/>
            <p:cNvSpPr/>
            <p:nvPr/>
          </p:nvSpPr>
          <p:spPr>
            <a:xfrm>
              <a:off x="539552" y="2924944"/>
              <a:ext cx="4824536" cy="1384995"/>
            </a:xfrm>
            <a:prstGeom prst="rect">
              <a:avLst/>
            </a:prstGeom>
            <a:ln>
              <a:solidFill>
                <a:schemeClr val="tx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Rural Male Rural Female Urban Male Urban Female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50-54       11.7          8.7         15.4            8.4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55-59       18.1         11.7         24.3           13.6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60-64       26.9         20.3         37.0           19.3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65-69       41.0         30.9         54.6           35.1</a:t>
              </a:r>
            </a:p>
            <a:p>
              <a:pPr marL="342900" indent="-342900" latinLnBrk="1">
                <a:spcBef>
                  <a:spcPts val="0"/>
                </a:spcBef>
                <a:buClr>
                  <a:srgbClr val="003399"/>
                </a:buClr>
              </a:pPr>
              <a:r>
                <a:rPr lang="en-US" altLang="ko-KR" sz="1400" b="0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70-74       66.0         54.3         71.1           50.0</a:t>
              </a:r>
              <a:endParaRPr lang="en-US" altLang="ko-KR" sz="11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31640" y="2492896"/>
              <a:ext cx="27590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en-US" altLang="ko-KR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matrix -&gt; </a:t>
              </a:r>
              <a:r>
                <a:rPr lang="en-US" altLang="ko-KR" kern="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data.frame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52400" y="1916832"/>
              <a:ext cx="2664000" cy="4616648"/>
            </a:xfrm>
            <a:prstGeom prst="rect">
              <a:avLst/>
            </a:prstGeom>
            <a:ln>
              <a:solidFill>
                <a:schemeClr val="tx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    Var1      Var2   Freq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  50-54   Rural  Male 11.7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2  55-59   Rural  Male 18.1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3  60-64   Rural  Male 26.9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4  65-69   Rural  Male 41.0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5  70-74   Rural  Male 66.0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6  50-54   Rural  Female  8.7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7  55-59   Rural  Female 11.7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8  60-64   Rural  Female 20.3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9  65-69   Rural  Female 30.9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10 70-74  Rural  Female 54.3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11 50-54  Urban  Male 15.4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12 55-59  Urban  Male 24.3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13 60-64  Urban  Male 37.0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14 65-69  Urban  Male 54.6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15 70-74  Urban  Male 71.1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16 50-54  Urban  Female  8.4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17 55-59  Urban  Female 13.6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18 60-64  Urban  Female 19.3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19 65-69  Urban  Female 35.1</a:t>
              </a:r>
            </a:p>
            <a:p>
              <a:r>
                <a:rPr lang="en-US" altLang="ko-KR" sz="1400" b="0" dirty="0" smtClean="0">
                  <a:solidFill>
                    <a:srgbClr val="000000"/>
                  </a:solidFill>
                </a:rPr>
                <a:t>20 70-74  Urban  Female 50.0</a:t>
              </a:r>
              <a:endParaRPr lang="ko-KR" altLang="en-US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27717" y="1484784"/>
              <a:ext cx="3204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en-US" altLang="ko-KR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matrix-&gt;</a:t>
              </a:r>
              <a:r>
                <a:rPr lang="en-US" altLang="ko-KR" kern="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data.frame.table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405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y~x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 | Var2,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Var2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기준으로 가로막대차트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barchart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layout=c(4,1), origin=0)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origin=0 : 0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부터 시작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573016"/>
            <a:ext cx="42195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573016"/>
            <a:ext cx="410445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537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y~x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 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 | Var2 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layout=c(4,1)) # 1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852936"/>
            <a:ext cx="7128792" cy="341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1484784"/>
            <a:ext cx="7344816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Var2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변수를 그룹화하여 점을 연결하여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dotplot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(Var1 ~ Freq,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groups=Var2, type="o",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=list(space="right", points=T, lines=T)) 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타입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type="o" 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원형에 실선 통과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범례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배치위치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 추가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 추가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212976"/>
            <a:ext cx="4824536" cy="345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70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or list)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2132856"/>
            <a:ext cx="7344816" cy="354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library(datasets)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datasets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활용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datasets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패키지에서 제공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대기오염에 관한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endParaRPr lang="ko-KR" altLang="en-US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'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153 obs. of  6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Ozone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Solar.R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Wind Temp Month(5~9)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70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or list)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Ozone(y),Wind(x)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74867"/>
            <a:ext cx="5472608" cy="392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84784"/>
            <a:ext cx="7992888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데이터셋의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Month(5~9)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기준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월별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default -&gt; layout=c(3,2)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layout=c(5,1))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5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컬럼으로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제목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Month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356992"/>
            <a:ext cx="4018591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47060"/>
            <a:ext cx="4032448" cy="28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484784"/>
            <a:ext cx="7200800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Month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타입에서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factor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타입으로 변경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convert &lt;- transform(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airquality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Month=factor(Month))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(convert) # Month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Factor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 확인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$ Month  : Factor w/ 5 levels "5","6","7","8“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# Month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factor 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타입을 </a:t>
            </a:r>
            <a:r>
              <a:rPr lang="en-US" altLang="ko-KR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b="0" kern="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에 적용</a:t>
            </a:r>
            <a:endParaRPr lang="en-US" altLang="ko-KR" b="0" kern="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(Ozone ~ Wind | Month, data=convert, layout=c(5,1))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제목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Month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출력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861048"/>
            <a:ext cx="748883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 bwMode="auto">
          <a:xfrm>
            <a:off x="1691680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3059832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4427984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796136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7236296" y="4005064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1556792"/>
            <a:ext cx="7344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head(quakes)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(quakes)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1000 obs. of  5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lat, long, depth,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mag</a:t>
            </a:r>
            <a:r>
              <a:rPr lang="en-US" altLang="ko-KR" b="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stations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 quakes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R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기존 데이터셋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1964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피지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태평양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근처에 발생한 지진 사건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주요 변수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lat: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,long: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,depth: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깊이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(km),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mag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리히터규모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,stations 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########################################################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 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지진발생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위도와 경로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그래프를 변수에 저장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그래프에 제목 추가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tplot2&lt;-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update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main="1964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태평양에서 발생한 지진위치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print(tplot2)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548" y="3356992"/>
            <a:ext cx="472184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414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Lattice Plotting System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다차원 데이터를 사용할 경우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한 번에 여러 개의 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plot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 가능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높은 밀도의 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plot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 효과적으로 그려준다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직교형태의 그래픽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(Trellis graphic)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lattice package </a:t>
            </a:r>
            <a:r>
              <a:rPr lang="ko-KR" altLang="en-US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제공 함수</a:t>
            </a: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histogram(),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densityplot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barchart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dotplot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</a:p>
          <a:p>
            <a:pPr marL="800100" lvl="1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equal.count</a:t>
            </a:r>
            <a:r>
              <a:rPr lang="en-US" altLang="ko-KR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()  </a:t>
            </a:r>
            <a:endParaRPr lang="ko-KR" altLang="en-US" b="0" kern="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 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지진발생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위도와 경로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그래프를 변수에 저장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lat~long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그래프에 제목 추가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tplot2&lt;-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update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main="1964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이후 태평양에서 발생한 지진위치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print(tplot2)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548" y="3356992"/>
            <a:ext cx="472184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5854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number=n, overlap=n)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대상으로 지정한 영역 만큼 수량 카운터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(1:100, number=3, overlap=0)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1~100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데이터를 대상으로 겹치지 않게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영역으로 구분 영역별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count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구하기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numgroup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#Intervals: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min   max count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0.5  33.5    33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33.5  67.5    34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67.5 100.5    33</a:t>
            </a:r>
            <a:endParaRPr lang="en-US" altLang="ko-KR" sz="14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700808"/>
            <a:ext cx="7776864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지진의 깊이를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영역으로 구분하여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카운팅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&lt;-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equal.count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number=3, overlap=0)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#Intervals: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min   max count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39.5 139.5   335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#2 138.5 498.5   338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#3 497.5 680.5   334</a:t>
            </a:r>
            <a:endParaRPr lang="en-US" altLang="ko-KR" sz="12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628800"/>
            <a:ext cx="7776864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기준으로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(lat ~ long |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main="Fiji Earthquakes(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depthgruop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)",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=".",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='red' 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54626"/>
            <a:ext cx="4803254" cy="344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484784"/>
            <a:ext cx="7776864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- 3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(lat ~ long | magnitude*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depthgroup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data=quakes,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main="Fiji Earthquakes",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="longitude",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pch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="@",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red","blue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scales=list(x=list(alternating=c(1,1,1))),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between=list(y=1),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par.strip.text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=0.7),</a:t>
            </a:r>
          </a:p>
          <a:p>
            <a:pPr marL="800100" lvl="1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par.settings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axis.text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=0.7)))</a:t>
            </a:r>
          </a:p>
          <a:p>
            <a:pPr marL="800100" lvl="1" indent="-342900" latinLnBrk="1">
              <a:spcBef>
                <a:spcPct val="20000"/>
              </a:spcBef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옵션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scales=list(x=list(alternating=c(1,1,1))) : 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 아래쪽 일괄 배치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between=list(y=1) : 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사이 여백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par.strip.text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=1.2) :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텍스트 크기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par.settings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axis.text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=list(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cex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=1.2)) :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축이름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텍스트 크기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6707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cloud() -&gt; 3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(z ~ y * x)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산점도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그래프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7776864" cy="310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cloud(depth ~ lat * long , data=quakes,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zlim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=rev(range(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)), 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zlab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깊이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depth ~ lat * long : depth(z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lat(y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* long(x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zlim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=rev(range(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quakes$depth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: z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축값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범위 지정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panel.aspect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=0.75 :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 사이즈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screen=list(z=105,x=-70) :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z,x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회전</a:t>
            </a: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="Longitude“ : 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="Latitude“ : y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zlab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="Depth" : z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이름</a:t>
            </a:r>
            <a:endParaRPr lang="en-US" altLang="ko-KR" sz="14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 cstate="print"/>
          <a:srcRect l="20540" t="15197" r="24020" b="9095"/>
          <a:stretch>
            <a:fillRect/>
          </a:stretch>
        </p:blipFill>
        <p:spPr bwMode="auto">
          <a:xfrm>
            <a:off x="5050505" y="3861048"/>
            <a:ext cx="3265911" cy="273630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ggplot2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그래픽 패키지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848872" cy="239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기하학적 객체들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 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미적 특성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맵핑하여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플로팅한다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그래픽 생성 기능과 통계변환을 포함할 수 있다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함수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()-aesthetics(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 등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구성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887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및 데이터 셋 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2172920"/>
            <a:ext cx="7740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패키지는 데이터프레임 데이터를 이용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 요구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("ggplot2")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library(ggplot2)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(mpg)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head(mpg)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manufacturer model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year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trans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cty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hwy fl   class</a:t>
            </a:r>
          </a:p>
          <a:p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 mpg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ggplot2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데이터셋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'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	234 obs. of  11 variables: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주요 변수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실린더수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    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구동방식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-&gt;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(4),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(f),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382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gplot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(x, y, data)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이용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88840"/>
            <a:ext cx="7740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mpg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데이터셋의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hwy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이용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(x):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hwy(y):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고속도로 주행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data=mpg, color=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변수값으로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색상적용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-&gt;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(4) : red,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(f):green,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후륜구동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(r):blue,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74235"/>
            <a:ext cx="3777256" cy="292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2216" y="3573017"/>
            <a:ext cx="38182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430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대상 히스토그램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fill=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hwy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대상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적용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그룹별 히스토그램 분포를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.(fill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색채우기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기준으로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hwy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빈도수를 플로팅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29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 경우가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회가 발생함  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고속도로 주행 속도가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29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전류구동인 경우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발생</a:t>
            </a:r>
            <a:endParaRPr lang="en-US" altLang="ko-KR" sz="14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78" y="3329608"/>
            <a:ext cx="4723330" cy="333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751A5E-B517-4058-B869-5ED9F281E1C1}" type="slidenum">
              <a:rPr lang="ko-KR" altLang="en-US" smtClean="0">
                <a:solidFill>
                  <a:srgbClr val="000000"/>
                </a:solidFill>
              </a:rPr>
              <a:pPr/>
              <a:t>3</a:t>
            </a:fld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26" name="Picture 2" descr="D:\에이콘\R-final\출판교재\교재\chapter12\그림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1916832"/>
            <a:ext cx="3888431" cy="3096344"/>
          </a:xfrm>
          <a:prstGeom prst="rect">
            <a:avLst/>
          </a:prstGeom>
          <a:noFill/>
        </p:spPr>
      </p:pic>
      <p:pic>
        <p:nvPicPr>
          <p:cNvPr id="1027" name="Picture 3" descr="D:\에이콘\R-final\출판교재\교재\chapter12\그림5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2"/>
            <a:ext cx="3749675" cy="3078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6787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대상 히스토그램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막대굵기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facets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=.~ </a:t>
            </a:r>
            <a:r>
              <a:rPr lang="en-US" altLang="ko-KR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=2) 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열 단위</a:t>
            </a:r>
          </a:p>
          <a:p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(hwy, data=mpg, facets=</a:t>
            </a:r>
            <a:r>
              <a:rPr lang="en-US" altLang="ko-KR" dirty="0" err="1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~.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binwidth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=2) </a:t>
            </a:r>
            <a:r>
              <a:rPr lang="en-US" altLang="ko-KR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행 단위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858" y="3140968"/>
            <a:ext cx="3795142" cy="295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158755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230587"/>
            <a:ext cx="7344816" cy="329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3191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 간의 관계분석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74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엔진크기와 고속도로 주행속도와의 관계를 구동방식으로 구분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hwy, data=mpg, facets=.~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facets : dataset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특정 부분집합만 취합해서 플로팅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Factor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의해서 그려진다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drv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값을 요인변수로 사용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12776"/>
            <a:ext cx="2001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=“bar”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07540"/>
            <a:ext cx="77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head(diamonds)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 셋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fill=cut,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="bar")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59766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988840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position="stack")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position="dodge")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="bar", fill=cut, position="fill“)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3140968"/>
            <a:ext cx="27363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140968"/>
            <a:ext cx="27363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140968"/>
            <a:ext cx="2808312" cy="227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55576" y="1516722"/>
            <a:ext cx="2927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다양한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bar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차트 유형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440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색상과 크기 적용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16832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데이터 셋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값로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carb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색상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carb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248610"/>
            <a:ext cx="4126432" cy="309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572" y="3248609"/>
            <a:ext cx="4081610" cy="306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230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=“point”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요인으로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값로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지정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변수의 요인으로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point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모양 적용</a:t>
            </a: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size=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qsec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shape=factor(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693360"/>
            <a:ext cx="2808312" cy="224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655978"/>
            <a:ext cx="2769017" cy="226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645024"/>
            <a:ext cx="3024336" cy="224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395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"smooth"))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(wt, mpg,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=c("point", "smooth"))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요인으로 색상 적용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3672408" cy="28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356992"/>
            <a:ext cx="381642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685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group=cut,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=cut, position="identity")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(clarity, data=diamonds,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freqpoly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group=cut,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=cut, position="stack")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212976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212976"/>
            <a:ext cx="3744416" cy="291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geom_line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(mpg, wt,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 +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geom_line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qplot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(mpg, wt, data=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mtcars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, color=factor(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cyl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=c("</a:t>
            </a:r>
            <a:r>
              <a:rPr lang="en-US" altLang="ko-KR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point","line</a:t>
            </a: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rPr>
              <a:t>"))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996952"/>
            <a:ext cx="597666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232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(x, y, color)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p&lt;-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(diamonds,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(carat, price, color=cut))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p&lt;-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p+layer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="point") # point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plot(p)</a:t>
            </a:r>
            <a:endParaRPr lang="ko-KR" altLang="en-US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636912"/>
            <a:ext cx="5112568" cy="401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703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attice 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및 데이터 셋 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("lattice")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library(lattice)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data(Chem97)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(Chem97) #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31022 obs. of  8 variables: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head(Chem97,30) #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앞쪽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레코드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Chem97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 Chem97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셋 설명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</a:t>
            </a:r>
            <a:r>
              <a:rPr lang="en-US" altLang="ko-KR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mlmRev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패키지에서 제공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- 1997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영국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2,280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학교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31,022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명을 대상으로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레벨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대학시험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화학점수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score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A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레벨 화학점수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(0,2,4,6,8,10)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gender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</a:t>
            </a:r>
            <a:r>
              <a:rPr lang="en-US" altLang="ko-KR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고등학교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재학중에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치루는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큰 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(GCSE : </a:t>
            </a:r>
            <a:r>
              <a:rPr lang="ko-KR" altLang="en-US" sz="14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중등교수학능력정</a:t>
            </a:r>
            <a:r>
              <a:rPr lang="ko-KR" altLang="en-US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인증시험</a:t>
            </a: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- GCSE : General Certificate of Secondary Education)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ggplot2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484784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그래프 저장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16832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(file="C:/Rwork/output/test.pdf") 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가장 최근 그래프 저장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(file="C:/Rwork/output/test.jpg", dpi=72)</a:t>
            </a:r>
            <a:endParaRPr lang="ko-KR" altLang="en-US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변수에 저장된 그래프 저장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(file="C:/Rwork/output/test.png", 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plot=p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width=10, height=5)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28433"/>
          <a:stretch>
            <a:fillRect/>
          </a:stretch>
        </p:blipFill>
        <p:spPr bwMode="auto">
          <a:xfrm>
            <a:off x="1475656" y="3284984"/>
            <a:ext cx="6275346" cy="3312368"/>
          </a:xfrm>
          <a:prstGeom prst="rect">
            <a:avLst/>
          </a:prstGeom>
          <a:noFill/>
          <a:ln w="9525">
            <a:solidFill>
              <a:srgbClr val="0038A8"/>
            </a:solidFill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4644008" y="5334000"/>
            <a:ext cx="2880320" cy="104732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992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특징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60848"/>
            <a:ext cx="7416824" cy="239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시각화는 지도를 기반으로 하기 때문에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위치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시간과 공간에 따른 차이 및 변화에 대한 것을 다룸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위치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 및 경도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지도에 버블로 표현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데이터에 따른 색상으로 표현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ü"/>
            </a:pP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형태로 추가하여 시각화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251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package </a:t>
            </a:r>
            <a:r>
              <a:rPr lang="ko-KR" altLang="en-US" sz="2000" b="0" kern="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설치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2172920"/>
            <a:ext cx="7740000" cy="239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관련 패키지 설치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install.packages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") # ‘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ggplot2’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패키지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library(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Warning messages: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1: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패키지 ‘</a:t>
            </a:r>
            <a:r>
              <a:rPr lang="en-US" altLang="ko-KR" sz="1600" b="0" dirty="0" err="1" smtClean="0">
                <a:solidFill>
                  <a:srgbClr val="000000"/>
                </a:solidFill>
              </a:rPr>
              <a:t>ggmap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’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는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R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버전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3.1.3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에서 작성되었습니다 </a:t>
            </a:r>
            <a:endParaRPr lang="en-US" altLang="ko-KR" sz="1600" b="0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000000"/>
                </a:solidFill>
              </a:rPr>
              <a:t>2: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패키지 ‘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ggplot2’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는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R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버전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3.1.3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에서 작성되었습니다 </a:t>
            </a:r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불러오기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60848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get_googlemap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zoom=14,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='satellite', scale=2)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scale=2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선명도 좋아짐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(map, size=c(600,600), extent='device‘)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장치 허용크기로 표시</a:t>
            </a:r>
            <a:endParaRPr lang="ko-KR" altLang="en-US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091408"/>
            <a:ext cx="5832648" cy="357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44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4285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 사용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1988840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 데이터 가져오기</a:t>
            </a:r>
            <a:endParaRPr lang="en-US" altLang="ko-KR" sz="1600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loc &lt;- read.csv("C:/Rwork/Part-III/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seouloffice.csv",header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loc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    LAT(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852936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중심지역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확대비율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지도유형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패키지 제공 함수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seoul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zoom=11,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"roadmap") 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: roadmap, satellite, terrain, hybrid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정보로 지도 플로팅 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321" t="5901" r="13208" b="2543"/>
          <a:stretch>
            <a:fillRect/>
          </a:stretch>
        </p:blipFill>
        <p:spPr bwMode="auto">
          <a:xfrm>
            <a:off x="4644008" y="3789040"/>
            <a:ext cx="3672408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628800"/>
            <a:ext cx="4927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기법으로 공간 시각화 결과화면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16981" t="5086" r="13208" b="5901"/>
          <a:stretch>
            <a:fillRect/>
          </a:stretch>
        </p:blipFill>
        <p:spPr bwMode="auto">
          <a:xfrm>
            <a:off x="395536" y="2276872"/>
            <a:ext cx="266429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899592" y="522920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17000" t="6122" r="13453" b="6122"/>
          <a:stretch>
            <a:fillRect/>
          </a:stretch>
        </p:blipFill>
        <p:spPr bwMode="auto">
          <a:xfrm>
            <a:off x="3203848" y="2276872"/>
            <a:ext cx="2637502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3848" y="5229200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 추가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17241" t="5706" r="13793" b="6579"/>
          <a:stretch>
            <a:fillRect/>
          </a:stretch>
        </p:blipFill>
        <p:spPr bwMode="auto">
          <a:xfrm>
            <a:off x="6012160" y="2276872"/>
            <a:ext cx="2808312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124154" y="5229200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지역명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추가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1516722"/>
            <a:ext cx="3812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기법으로 공간 시각화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784887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지도위에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포인트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)+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y=LAT),size=3)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지도정보로 지도 </a:t>
            </a:r>
            <a:r>
              <a:rPr lang="ko-KR" altLang="en-US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+ </a:t>
            </a:r>
            <a:r>
              <a:rPr lang="en-US" altLang="ko-KR" sz="16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</a:t>
            </a:r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(◈)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</a:p>
          <a:p>
            <a:r>
              <a:rPr lang="en-US" altLang="ko-KR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+ : </a:t>
            </a:r>
            <a:r>
              <a:rPr lang="ko-KR" altLang="en-US" sz="16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위에 레이어 형태로 포인트 추가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273" t="6122" r="13453" b="2041"/>
          <a:stretch>
            <a:fillRect/>
          </a:stretch>
        </p:blipFill>
        <p:spPr bwMode="auto">
          <a:xfrm>
            <a:off x="2771800" y="3212976"/>
            <a:ext cx="432048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84784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kor.map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)+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y=LAT),size=3)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ggplot2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제공하는 함수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위에 포인트 위에 텍스트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kor.map+geom_text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(data=loc,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(x=LON, y=LAT+0.01,label=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구청명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),size=3)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LAT+0.01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 위치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포인트의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0.01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위쪽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45" t="5706" r="13793" b="2193"/>
          <a:stretch>
            <a:fillRect/>
          </a:stretch>
        </p:blipFill>
        <p:spPr bwMode="auto">
          <a:xfrm>
            <a:off x="2915816" y="3284984"/>
            <a:ext cx="4357593" cy="34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90581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plots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창의 지도를 이미지 파일로 저장 함수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("C:/Rwork/output/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office.png",dpi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=500)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지도 이미지 파일로 저장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780928"/>
            <a:ext cx="5472608" cy="381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5364088" y="4365104"/>
            <a:ext cx="936104" cy="93610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49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40054"/>
            <a:ext cx="72728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공간시각화 실습 데이터 가져오기 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 &lt;- read.csv("C:/Rwork/Part-III/population2014.csv",header=T)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pop$LON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pop$LAT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&lt;- pop$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총인구수</a:t>
            </a:r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총인구수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이용 데이터프레임 생성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lon,lat,data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지도정보 생성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", zoom=7 ,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='roadmap')</a:t>
            </a:r>
          </a:p>
          <a:p>
            <a:endParaRPr lang="en-US" altLang="ko-KR" b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플로팅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 &lt;- </a:t>
            </a:r>
            <a:r>
              <a:rPr lang="en-US" altLang="ko-KR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</a:t>
            </a:r>
            <a:endParaRPr lang="ko-KR" altLang="en-US" sz="1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실습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060" t="7107" r="14168" b="1534"/>
          <a:stretch>
            <a:fillRect/>
          </a:stretch>
        </p:blipFill>
        <p:spPr bwMode="auto">
          <a:xfrm>
            <a:off x="6084168" y="2636912"/>
            <a:ext cx="2736304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123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2006838"/>
            <a:ext cx="6120680" cy="44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data=Chem97)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변수를 대상으로 백분율 적용 히스토그램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조건변수로 지정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(score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 적용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score, data=Chem97)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histogram(~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factor(score), data=Chem97)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요인으로 적용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############################################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요인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(factor)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수준은 그래픽 출력에 영향을 미친다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예를들면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축에 대입할 경우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출력되지만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factor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변환된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축에 대입하면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요인수준이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순서로 적용된다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.(0,2,4,6,8,10)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757031"/>
            <a:ext cx="2376264" cy="159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4150532"/>
            <a:ext cx="2304256" cy="194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50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4005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포인트 추가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map1 +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geom_point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lon,y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lat,colour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data,size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=data),data=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넓이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폭</a:t>
            </a:r>
            <a:r>
              <a:rPr lang="en-US" altLang="ko-KR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밀도 적용 파일 저장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ggsave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(“c:/Rwork/output/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pop.png",scale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=1,width=7,height=4,dpi=1000)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공간시각화 실습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4104456" cy="322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284984"/>
            <a:ext cx="3744416" cy="32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 bwMode="auto">
          <a:xfrm>
            <a:off x="6228184" y="5157192"/>
            <a:ext cx="576064" cy="57606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529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다양한 지도 유형 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133" y="2363436"/>
            <a:ext cx="2639707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363436"/>
            <a:ext cx="261832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348880"/>
            <a:ext cx="2664296" cy="2678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88282" y="5157192"/>
            <a:ext cx="215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='terrain'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63888" y="5157192"/>
            <a:ext cx="2271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='satellite'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16216" y="5157192"/>
            <a:ext cx="215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='hybrid'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52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516722"/>
            <a:ext cx="2509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stat_bin2d()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함수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072" y="2060848"/>
            <a:ext cx="79563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stat_bin2d()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버블모양 적용함수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인구수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(data)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 색 적용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get_map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Jeonju",zoom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=7 ,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maptype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='hybrid')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&lt;-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ggmap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(map5)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map5 + stat_bin2d(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aes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y=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lat,colour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=data,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fill=factor(data),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size=data),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data=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7962" y="2996952"/>
            <a:ext cx="4160462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공간시각화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53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072" y="1844824"/>
            <a:ext cx="7956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실습문제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지역별 남자 인구수를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'roadmap'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타입으로 시각화 하시오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조건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지도 중심 지역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Jeonju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zoom=7</a:t>
            </a:r>
          </a:p>
          <a:p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조건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인구수를 버블모양으로 색상 적용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0445" t="6642" r="9476" b="7007"/>
          <a:stretch>
            <a:fillRect/>
          </a:stretch>
        </p:blipFill>
        <p:spPr bwMode="auto">
          <a:xfrm>
            <a:off x="5580112" y="2852936"/>
            <a:ext cx="3142503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FFFF"/>
                </a:solidFill>
              </a:rPr>
              <a:t>1) lattice </a:t>
            </a:r>
            <a:r>
              <a:rPr lang="ko-KR" altLang="en-US" dirty="0" smtClean="0">
                <a:solidFill>
                  <a:srgbClr val="FFFFFF"/>
                </a:solidFill>
              </a:rPr>
              <a:t>패키지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3960000" cy="357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464" y="2348879"/>
            <a:ext cx="3960000" cy="35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961639" y="1844824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조건변수로 지정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6135" y="1844824"/>
            <a:ext cx="2515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요인으로 적용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6882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(~x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축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dataframe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groups=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2006838"/>
            <a:ext cx="7344816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densityplot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(~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gcsescore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| factor(score), data=Chem97, 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groups = gender,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=F,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T) 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밀도 점 표시 여부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=F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범례 표시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auto.key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</a:t>
            </a:r>
          </a:p>
          <a:p>
            <a:pPr marL="342900" indent="-342900" latinLnBrk="1">
              <a:spcBef>
                <a:spcPct val="2000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GCSE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점수를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score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단위로 밀도 </a:t>
            </a:r>
            <a:r>
              <a:rPr lang="ko-KR" altLang="en-US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플로팅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77072"/>
            <a:ext cx="5616624" cy="243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116155"/>
            <a:ext cx="2227510" cy="212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889422" y="6237312"/>
            <a:ext cx="1505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plot.points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=T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7892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통계처리를 위한 데이터 형식 변경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(matrix -&gt;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/table)</a:t>
            </a:r>
            <a:endParaRPr lang="ko-KR" altLang="en-US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ts val="0"/>
              </a:spcBef>
              <a:buClr>
                <a:srgbClr val="003399"/>
              </a:buClr>
              <a:buFont typeface="+mj-lt"/>
              <a:buAutoNum type="arabicParenR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 set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가져오기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 </a:t>
            </a:r>
            <a:r>
              <a:rPr lang="en-US" altLang="ko-KR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설명 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1941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미국 버지니아주의 하위계층 사망비율 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Rural Male(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시골출신 남자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Urban Male(</a:t>
            </a:r>
            <a:r>
              <a:rPr lang="ko-KR" altLang="en-US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도시출신 남자</a:t>
            </a: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###########################################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  Rural Male Rural Female Urban Male Urban Female</a:t>
            </a:r>
            <a:endParaRPr lang="en-US" altLang="ko-KR" sz="1600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#50-54       11.7          8.7       15.4          8.4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#55-59       18.1         11.7       24.3         13.6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#60-64       26.9         20.3       37.0         19.3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#65-69       41.0         30.9       54.6         35.1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6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#70-74       66.0         54.3       71.1         50.0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셋 특성 보기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matrix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mode(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# numeric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lattice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1516722"/>
            <a:ext cx="4414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통계처리를 위한 데이터 형식 변경</a:t>
            </a:r>
            <a:endParaRPr lang="ko-KR" altLang="en-US" sz="2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2006838"/>
            <a:ext cx="7488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spcBef>
                <a:spcPts val="0"/>
              </a:spcBef>
              <a:buClr>
                <a:srgbClr val="003399"/>
              </a:buClr>
              <a:buFont typeface="+mj-lt"/>
              <a:buAutoNum type="arabicParenR" startAt="2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형식 변경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matrix -&gt;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as.data.frame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5 obs. of  4 variables: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matrix -&gt; table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행열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구조 변환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&lt;-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as.data.frame.table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VADeaths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'</a:t>
            </a:r>
            <a:r>
              <a:rPr lang="en-US" altLang="ko-KR" b="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data.frame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':  20 obs. of  3 variables: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dft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1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 기준으로 </a:t>
            </a:r>
            <a:r>
              <a:rPr lang="en-US" altLang="ko-KR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endParaRPr lang="ko-KR" altLang="en-US" b="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Var1         Var2    Freq 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  50-54   Rural Male 11.7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  55-59   Rural Male 18.1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    :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#19 65-69 Urban Female 35.1</a:t>
            </a:r>
          </a:p>
          <a:p>
            <a:pPr marL="800100" lvl="1" indent="-342900" latinLnBrk="1">
              <a:spcBef>
                <a:spcPts val="0"/>
              </a:spcBef>
              <a:buClr>
                <a:srgbClr val="003399"/>
              </a:buClr>
            </a:pPr>
            <a:r>
              <a:rPr lang="en-US" altLang="ko-KR" sz="14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#20 70-74 Urban Female 50.0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6"/>
  <p:tag name="MMPROD_UIDATA" val="&lt;database version=&quot;7.0&quot;&gt;&lt;object type=&quot;1&quot; unique_id=&quot;10001&quot;&gt;&lt;object type=&quot;2&quot; unique_id=&quot;10478&quot;&gt;&lt;object type=&quot;3&quot; unique_id=&quot;10479&quot;&gt;&lt;property id=&quot;20148&quot; value=&quot;5&quot;/&gt;&lt;property id=&quot;20300&quot; value=&quot;Slide 1 - &amp;quot;비주얼 프레젠테이션 전략 &amp;amp; 실무&amp;quot;&quot;/&gt;&lt;property id=&quot;20307&quot; value=&quot;256&quot;/&gt;&lt;/object&gt;&lt;object type=&quot;3&quot; unique_id=&quot;10480&quot;&gt;&lt;property id=&quot;20148&quot; value=&quot;5&quot;/&gt;&lt;property id=&quot;20300&quot; value=&quot;Slide 2 - &amp;quot;목 차&amp;quot;&quot;/&gt;&lt;property id=&quot;20307&quot; value=&quot;257&quot;/&gt;&lt;/object&gt;&lt;object type=&quot;3&quot; unique_id=&quot;10483&quot;&gt;&lt;property id=&quot;20148&quot; value=&quot;5&quot;/&gt;&lt;property id=&quot;20300&quot; value=&quot;Slide 7 - &amp;quot;1. 프레젠테이션의 이해(P.9)&amp;quot;&quot;/&gt;&lt;property id=&quot;20307&quot; value=&quot;260&quot;/&gt;&lt;/object&gt;&lt;object type=&quot;3&quot; unique_id=&quot;10488&quot;&gt;&lt;property id=&quot;20148&quot; value=&quot;5&quot;/&gt;&lt;property id=&quot;20300&quot; value=&quot;Slide 85&quot;/&gt;&lt;property id=&quot;20307&quot; value=&quot;265&quot;/&gt;&lt;/object&gt;&lt;object type=&quot;3&quot; unique_id=&quot;10645&quot;&gt;&lt;property id=&quot;20148&quot; value=&quot;5&quot;/&gt;&lt;property id=&quot;20300&quot; value=&quot;Slide 4 - &amp;quot;‘잡스’ 식 프레젠테이션&amp;quot;&quot;/&gt;&lt;property id=&quot;20307&quot; value=&quot;267&quot;/&gt;&lt;/object&gt;&lt;object type=&quot;3&quot; unique_id=&quot;10646&quot;&gt;&lt;property id=&quot;20148&quot; value=&quot;5&quot;/&gt;&lt;property id=&quot;20300&quot; value=&quot;Slide 6&quot;/&gt;&lt;property id=&quot;20307&quot; value=&quot;266&quot;/&gt;&lt;/object&gt;&lt;object type=&quot;3&quot; unique_id=&quot;10699&quot;&gt;&lt;property id=&quot;20148&quot; value=&quot;5&quot;/&gt;&lt;property id=&quot;20300&quot; value=&quot;Slide 8 - &amp;quot;프레젠테이션의 이해&amp;quot;&quot;/&gt;&lt;property id=&quot;20307&quot; value=&quot;268&quot;/&gt;&lt;/object&gt;&lt;object type=&quot;3&quot; unique_id=&quot;10700&quot;&gt;&lt;property id=&quot;20148&quot; value=&quot;5&quot;/&gt;&lt;property id=&quot;20300&quot; value=&quot;Slide 9 - &amp;quot;2. 프레젠테이션의 과정(P.11)&amp;quot;&quot;/&gt;&lt;property id=&quot;20307&quot; value=&quot;269&quot;/&gt;&lt;/object&gt;&lt;object type=&quot;3&quot; unique_id=&quot;10853&quot;&gt;&lt;property id=&quot;20148&quot; value=&quot;5&quot;/&gt;&lt;property id=&quot;20300&quot; value=&quot;Slide 10 - &amp;quot;2. 프레젠테이션의 과정&amp;quot;&quot;/&gt;&lt;property id=&quot;20307&quot; value=&quot;270&quot;/&gt;&lt;/object&gt;&lt;object type=&quot;3&quot; unique_id=&quot;10854&quot;&gt;&lt;property id=&quot;20148&quot; value=&quot;5&quot;/&gt;&lt;property id=&quot;20300&quot; value=&quot;Slide 11 - &amp;quot;2. 프레젠테이션의 과정&amp;quot;&quot;/&gt;&lt;property id=&quot;20307&quot; value=&quot;271&quot;/&gt;&lt;/object&gt;&lt;object type=&quot;3&quot; unique_id=&quot;10855&quot;&gt;&lt;property id=&quot;20148&quot; value=&quot;5&quot;/&gt;&lt;property id=&quot;20300&quot; value=&quot;Slide 12 - &amp;quot;2. 프레젠테이션의 과정&amp;quot;&quot;/&gt;&lt;property id=&quot;20307&quot; value=&quot;272&quot;/&gt;&lt;/object&gt;&lt;object type=&quot;3&quot; unique_id=&quot;10856&quot;&gt;&lt;property id=&quot;20148&quot; value=&quot;5&quot;/&gt;&lt;property id=&quot;20300&quot; value=&quot;Slide 13 - &amp;quot;2. 프레젠테이션의 과정(P.12)&amp;quot;&quot;/&gt;&lt;property id=&quot;20307&quot; value=&quot;275&quot;/&gt;&lt;/object&gt;&lt;object type=&quot;3&quot; unique_id=&quot;10857&quot;&gt;&lt;property id=&quot;20148&quot; value=&quot;5&quot;/&gt;&lt;property id=&quot;20300&quot; value=&quot;Slide 14 - &amp;quot;2. 프레젠테이션의 과정(P.13)&amp;quot;&quot;/&gt;&lt;property id=&quot;20307&quot; value=&quot;276&quot;/&gt;&lt;/object&gt;&lt;object type=&quot;3&quot; unique_id=&quot;10859&quot;&gt;&lt;property id=&quot;20148&quot; value=&quot;5&quot;/&gt;&lt;property id=&quot;20300&quot; value=&quot;Slide 15 - &amp;quot;2. 프레젠테이션의 과정&amp;quot;&quot;/&gt;&lt;property id=&quot;20307&quot; value=&quot;274&quot;/&gt;&lt;/object&gt;&lt;object type=&quot;3&quot; unique_id=&quot;10962&quot;&gt;&lt;property id=&quot;20148&quot; value=&quot;5&quot;/&gt;&lt;property id=&quot;20300&quot; value=&quot;Slide 16 - &amp;quot;2. 프레젠테이션의 과정(P.14)&amp;quot;&quot;/&gt;&lt;property id=&quot;20307&quot; value=&quot;278&quot;/&gt;&lt;/object&gt;&lt;object type=&quot;3&quot; unique_id=&quot;10963&quot;&gt;&lt;property id=&quot;20148&quot; value=&quot;5&quot;/&gt;&lt;property id=&quot;20300&quot; value=&quot;Slide 17 - &amp;quot;2. 프레젠테이션의 과정&amp;quot;&quot;/&gt;&lt;property id=&quot;20307&quot; value=&quot;279&quot;/&gt;&lt;/object&gt;&lt;object type=&quot;3&quot; unique_id=&quot;10964&quot;&gt;&lt;property id=&quot;20148&quot; value=&quot;5&quot;/&gt;&lt;property id=&quot;20300&quot; value=&quot;Slide 18 - &amp;quot;3. 비주얼 프레젠테이션(P.15)&amp;quot;&quot;/&gt;&lt;property id=&quot;20307&quot; value=&quot;280&quot;/&gt;&lt;/object&gt;&lt;object type=&quot;3&quot; unique_id=&quot;10966&quot;&gt;&lt;property id=&quot;20148&quot; value=&quot;5&quot;/&gt;&lt;property id=&quot;20300&quot; value=&quot;Slide 19 - &amp;quot;3. 비주얼 프레젠테이션&amp;quot;&quot;/&gt;&lt;property id=&quot;20307&quot; value=&quot;281&quot;/&gt;&lt;/object&gt;&lt;object type=&quot;3&quot; unique_id=&quot;11108&quot;&gt;&lt;property id=&quot;20148&quot; value=&quot;5&quot;/&gt;&lt;property id=&quot;20300&quot; value=&quot;Slide 20 - &amp;quot;3. 비주얼 프레젠테이션(P.16)&amp;quot;&quot;/&gt;&lt;property id=&quot;20307&quot; value=&quot;282&quot;/&gt;&lt;/object&gt;&lt;object type=&quot;3&quot; unique_id=&quot;11424&quot;&gt;&lt;property id=&quot;20148&quot; value=&quot;5&quot;/&gt;&lt;property id=&quot;20300&quot; value=&quot;Slide 21&quot;/&gt;&lt;property id=&quot;20307&quot; value=&quot;283&quot;/&gt;&lt;/object&gt;&lt;object type=&quot;3&quot; unique_id=&quot;11425&quot;&gt;&lt;property id=&quot;20148&quot; value=&quot;5&quot;/&gt;&lt;property id=&quot;20300&quot; value=&quot;Slide 22 - &amp;quot;1. 표지 디자인(P.19)&amp;quot;&quot;/&gt;&lt;property id=&quot;20307&quot; value=&quot;284&quot;/&gt;&lt;/object&gt;&lt;object type=&quot;3&quot; unique_id=&quot;11426&quot;&gt;&lt;property id=&quot;20148&quot; value=&quot;5&quot;/&gt;&lt;property id=&quot;20300&quot; value=&quot;Slide 23 - &amp;quot;2. 메시지 강조&amp;quot;&quot;/&gt;&lt;property id=&quot;20307&quot; value=&quot;285&quot;/&gt;&lt;/object&gt;&lt;object type=&quot;3&quot; unique_id=&quot;11427&quot;&gt;&lt;property id=&quot;20148&quot; value=&quot;5&quot;/&gt;&lt;property id=&quot;20300&quot; value=&quot;Slide 24 - &amp;quot;3. 그림 표현&amp;quot;&quot;/&gt;&lt;property id=&quot;20307&quot; value=&quot;286&quot;/&gt;&lt;/object&gt;&lt;object type=&quot;3&quot; unique_id=&quot;11428&quot;&gt;&lt;property id=&quot;20148&quot; value=&quot;5&quot;/&gt;&lt;property id=&quot;20300&quot; value=&quot;Slide 25 - &amp;quot;4. 그래프 표현&amp;quot;&quot;/&gt;&lt;property id=&quot;20307&quot; value=&quot;287&quot;/&gt;&lt;/object&gt;&lt;object type=&quot;3&quot; unique_id=&quot;11429&quot;&gt;&lt;property id=&quot;20148&quot; value=&quot;5&quot;/&gt;&lt;property id=&quot;20300&quot; value=&quot;Slide 26 - &amp;quot;5. 도형 표현&amp;quot;&quot;/&gt;&lt;property id=&quot;20307&quot; value=&quot;288&quot;/&gt;&lt;/object&gt;&lt;object type=&quot;3&quot; unique_id=&quot;11430&quot;&gt;&lt;property id=&quot;20148&quot; value=&quot;5&quot;/&gt;&lt;property id=&quot;20300&quot; value=&quot;Slide 27 - &amp;quot;6. 시선 집중&amp;quot;&quot;/&gt;&lt;property id=&quot;20307&quot; value=&quot;289&quot;/&gt;&lt;/object&gt;&lt;object type=&quot;3&quot; unique_id=&quot;11431&quot;&gt;&lt;property id=&quot;20148&quot; value=&quot;5&quot;/&gt;&lt;property id=&quot;20300&quot; value=&quot;Slide 28 - &amp;quot;7. 마지막 표지&amp;quot;&quot;/&gt;&lt;property id=&quot;20307&quot; value=&quot;290&quot;/&gt;&lt;/object&gt;&lt;object type=&quot;3&quot; unique_id=&quot;11606&quot;&gt;&lt;property id=&quot;20148&quot; value=&quot;5&quot;/&gt;&lt;property id=&quot;20300&quot; value=&quot;Slide 29&quot;/&gt;&lt;property id=&quot;20307&quot; value=&quot;291&quot;/&gt;&lt;/object&gt;&lt;object type=&quot;3&quot; unique_id=&quot;13045&quot;&gt;&lt;property id=&quot;20148&quot; value=&quot;5&quot;/&gt;&lt;property id=&quot;20300&quot; value=&quot;Slide 76 - &amp;quot;3. 그림과 클립아트(P.94)&amp;quot;&quot;/&gt;&lt;property id=&quot;20307&quot; value=&quot;303&quot;/&gt;&lt;/object&gt;&lt;object type=&quot;3&quot; unique_id=&quot;14352&quot;&gt;&lt;property id=&quot;20148&quot; value=&quot;5&quot;/&gt;&lt;property id=&quot;20300&quot; value=&quot;Slide 79 - &amp;quot;5. 시각 자료만들기(P.102)&amp;quot;&quot;/&gt;&lt;property id=&quot;20307&quot; value=&quot;316&quot;/&gt;&lt;/object&gt;&lt;object type=&quot;3&quot; unique_id=&quot;14958&quot;&gt;&lt;property id=&quot;20148&quot; value=&quot;5&quot;/&gt;&lt;property id=&quot;20300&quot; value=&quot;Slide 80 - &amp;quot;5. 시각 자료만들기&amp;quot;&quot;/&gt;&lt;property id=&quot;20307&quot; value=&quot;317&quot;/&gt;&lt;/object&gt;&lt;object type=&quot;3&quot; unique_id=&quot;14961&quot;&gt;&lt;property id=&quot;20148&quot; value=&quot;5&quot;/&gt;&lt;property id=&quot;20300&quot; value=&quot;Slide 81 - &amp;quot;5. 시각 자료만들기(P.103)&amp;quot;&quot;/&gt;&lt;property id=&quot;20307&quot; value=&quot;320&quot;/&gt;&lt;/object&gt;&lt;object type=&quot;3&quot; unique_id=&quot;14962&quot;&gt;&lt;property id=&quot;20148&quot; value=&quot;5&quot;/&gt;&lt;property id=&quot;20300&quot; value=&quot;Slide 82 - &amp;quot;5. 시각 자료만들기&amp;quot;&quot;/&gt;&lt;property id=&quot;20307&quot; value=&quot;321&quot;/&gt;&lt;/object&gt;&lt;object type=&quot;3&quot; unique_id=&quot;14963&quot;&gt;&lt;property id=&quot;20148&quot; value=&quot;5&quot;/&gt;&lt;property id=&quot;20300&quot; value=&quot;Slide 83 - &amp;quot;5. 시각 자료만들기&amp;quot;&quot;/&gt;&lt;property id=&quot;20307&quot; value=&quot;322&quot;/&gt;&lt;/object&gt;&lt;object type=&quot;3&quot; unique_id=&quot;15026&quot;&gt;&lt;property id=&quot;20148&quot; value=&quot;5&quot;/&gt;&lt;property id=&quot;20300&quot; value=&quot;Slide 5 - &amp;quot;‘잡스’ 식 프레젠테이션&amp;quot;&quot;/&gt;&lt;property id=&quot;20307&quot; value=&quot;323&quot;/&gt;&lt;/object&gt;&lt;object type=&quot;3&quot; unique_id=&quot;28148&quot;&gt;&lt;property id=&quot;20148&quot; value=&quot;5&quot;/&gt;&lt;property id=&quot;20300&quot; value=&quot;Slide 3 - &amp;quot;프로그램&amp;quot;&quot;/&gt;&lt;property id=&quot;20307&quot; value=&quot;381&quot;/&gt;&lt;/object&gt;&lt;object type=&quot;3&quot; unique_id=&quot;28150&quot;&gt;&lt;property id=&quot;20148&quot; value=&quot;5&quot;/&gt;&lt;property id=&quot;20300&quot; value=&quot;Slide 30 - &amp;quot;1. 화면구성(P.27)&amp;quot;&quot;/&gt;&lt;property id=&quot;20307&quot; value=&quot;340&quot;/&gt;&lt;/object&gt;&lt;object type=&quot;3&quot; unique_id=&quot;28151&quot;&gt;&lt;property id=&quot;20148&quot; value=&quot;5&quot;/&gt;&lt;property id=&quot;20300&quot; value=&quot;Slide 31 - &amp;quot;2) 리본 메뉴(P.28)&amp;quot;&quot;/&gt;&lt;property id=&quot;20307&quot; value=&quot;341&quot;/&gt;&lt;/object&gt;&lt;object type=&quot;3&quot; unique_id=&quot;28152&quot;&gt;&lt;property id=&quot;20148&quot; value=&quot;5&quot;/&gt;&lt;property id=&quot;20300&quot; value=&quot;Slide 32 - &amp;quot;2) 리본 메뉴&amp;quot;&quot;/&gt;&lt;property id=&quot;20307&quot; value=&quot;342&quot;/&gt;&lt;/object&gt;&lt;object type=&quot;3&quot; unique_id=&quot;28153&quot;&gt;&lt;property id=&quot;20148&quot; value=&quot;5&quot;/&gt;&lt;property id=&quot;20300&quot; value=&quot;Slide 33 - &amp;quot;2) 리본 메뉴&amp;quot;&quot;/&gt;&lt;property id=&quot;20307&quot; value=&quot;343&quot;/&gt;&lt;/object&gt;&lt;object type=&quot;3&quot; unique_id=&quot;28154&quot;&gt;&lt;property id=&quot;20148&quot; value=&quot;5&quot;/&gt;&lt;property id=&quot;20300&quot; value=&quot;Slide 34 - &amp;quot;2) 리본 메뉴&amp;quot;&quot;/&gt;&lt;property id=&quot;20307&quot; value=&quot;344&quot;/&gt;&lt;/object&gt;&lt;object type=&quot;3&quot; unique_id=&quot;28155&quot;&gt;&lt;property id=&quot;20148&quot; value=&quot;5&quot;/&gt;&lt;property id=&quot;20300&quot; value=&quot;Slide 35 - &amp;quot;2) 리본 메뉴&amp;quot;&quot;/&gt;&lt;property id=&quot;20307&quot; value=&quot;345&quot;/&gt;&lt;/object&gt;&lt;object type=&quot;3&quot; unique_id=&quot;28156&quot;&gt;&lt;property id=&quot;20148&quot; value=&quot;5&quot;/&gt;&lt;property id=&quot;20300&quot; value=&quot;Slide 36 - &amp;quot;2) 리본 메뉴&amp;quot;&quot;/&gt;&lt;property id=&quot;20307&quot; value=&quot;346&quot;/&gt;&lt;/object&gt;&lt;object type=&quot;3&quot; unique_id=&quot;28157&quot;&gt;&lt;property id=&quot;20148&quot; value=&quot;5&quot;/&gt;&lt;property id=&quot;20300&quot; value=&quot;Slide 37 - &amp;quot;2) 리본 메뉴&amp;quot;&quot;/&gt;&lt;property id=&quot;20307&quot; value=&quot;347&quot;/&gt;&lt;/object&gt;&lt;object type=&quot;3&quot; unique_id=&quot;28158&quot;&gt;&lt;property id=&quot;20148&quot; value=&quot;5&quot;/&gt;&lt;property id=&quot;20300&quot; value=&quot;Slide 38 - &amp;quot;2) 리본 메뉴&amp;quot;&quot;/&gt;&lt;property id=&quot;20307&quot; value=&quot;348&quot;/&gt;&lt;/object&gt;&lt;object type=&quot;3&quot; unique_id=&quot;28160&quot;&gt;&lt;property id=&quot;20148&quot; value=&quot;5&quot;/&gt;&lt;property id=&quot;20300&quot; value=&quot;Slide 39 - &amp;quot;2. 추가기능(P.32)&amp;quot;&quot;/&gt;&lt;property id=&quot;20307&quot; value=&quot;350&quot;/&gt;&lt;/object&gt;&lt;object type=&quot;3&quot; unique_id=&quot;28161&quot;&gt;&lt;property id=&quot;20148&quot; value=&quot;5&quot;/&gt;&lt;property id=&quot;20300&quot; value=&quot;Slide 40 - &amp;quot;2. 추가기능&amp;quot;&quot;/&gt;&lt;property id=&quot;20307&quot; value=&quot;351&quot;/&gt;&lt;/object&gt;&lt;object type=&quot;3&quot; unique_id=&quot;28162&quot;&gt;&lt;property id=&quot;20148&quot; value=&quot;5&quot;/&gt;&lt;property id=&quot;20300&quot; value=&quot;Slide 41 - &amp;quot;2. 추가기능&amp;quot;&quot;/&gt;&lt;property id=&quot;20307&quot; value=&quot;352&quot;/&gt;&lt;/object&gt;&lt;object type=&quot;3&quot; unique_id=&quot;28164&quot;&gt;&lt;property id=&quot;20148&quot; value=&quot;5&quot;/&gt;&lt;property id=&quot;20300&quot; value=&quot;Slide 42 - &amp;quot;2. 추가기능&amp;quot;&quot;/&gt;&lt;property id=&quot;20307&quot; value=&quot;354&quot;/&gt;&lt;/object&gt;&lt;object type=&quot;3&quot; unique_id=&quot;28165&quot;&gt;&lt;property id=&quot;20148&quot; value=&quot;5&quot;/&gt;&lt;property id=&quot;20300&quot; value=&quot;Slide 43 - &amp;quot;2. 추가기능&amp;quot;&quot;/&gt;&lt;property id=&quot;20307&quot; value=&quot;355&quot;/&gt;&lt;/object&gt;&lt;object type=&quot;3&quot; unique_id=&quot;28166&quot;&gt;&lt;property id=&quot;20148&quot; value=&quot;5&quot;/&gt;&lt;property id=&quot;20300&quot; value=&quot;Slide 44 - &amp;quot;유튜브 동영상 링크&amp;quot;&quot;/&gt;&lt;property id=&quot;20307&quot; value=&quot;356&quot;/&gt;&lt;/object&gt;&lt;object type=&quot;3&quot; unique_id=&quot;28167&quot;&gt;&lt;property id=&quot;20148&quot; value=&quot;5&quot;/&gt;&lt;property id=&quot;20300&quot; value=&quot;Slide 45 - &amp;quot;프레지 결과물 링크&amp;quot;&quot;/&gt;&lt;property id=&quot;20307&quot; value=&quot;357&quot;/&gt;&lt;/object&gt;&lt;object type=&quot;3&quot; unique_id=&quot;28168&quot;&gt;&lt;property id=&quot;20148&quot; value=&quot;5&quot;/&gt;&lt;property id=&quot;20300&quot; value=&quot;Slide 46 - &amp;quot;2. 추가기능&amp;quot;&quot;/&gt;&lt;property id=&quot;20307&quot; value=&quot;358&quot;/&gt;&lt;/object&gt;&lt;object type=&quot;3&quot; unique_id=&quot;28169&quot;&gt;&lt;property id=&quot;20148&quot; value=&quot;5&quot;/&gt;&lt;property id=&quot;20300&quot; value=&quot;Slide 47 - &amp;quot;비디오 꾸미기&amp;quot;&quot;/&gt;&lt;property id=&quot;20307&quot; value=&quot;359&quot;/&gt;&lt;/object&gt;&lt;object type=&quot;3&quot; unique_id=&quot;28172&quot;&gt;&lt;property id=&quot;20148&quot; value=&quot;5&quot;/&gt;&lt;property id=&quot;20300&quot; value=&quot;Slide 48 - &amp;quot;3. 실행 및 실습파일(P.35)&amp;quot;&quot;/&gt;&lt;property id=&quot;20307&quot; value=&quot;362&quot;/&gt;&lt;/object&gt;&lt;object type=&quot;3&quot; unique_id=&quot;28173&quot;&gt;&lt;property id=&quot;20148&quot; value=&quot;5&quot;/&gt;&lt;property id=&quot;20300&quot; value=&quot;Slide 49 - &amp;quot;3. 실행 및 실습파일&amp;quot;&quot;/&gt;&lt;property id=&quot;20307&quot; value=&quot;363&quot;/&gt;&lt;/object&gt;&lt;object type=&quot;3&quot; unique_id=&quot;28177&quot;&gt;&lt;property id=&quot;20148&quot; value=&quot;5&quot;/&gt;&lt;property id=&quot;20300&quot; value=&quot;Slide 50&quot;/&gt;&lt;property id=&quot;20307&quot; value=&quot;367&quot;/&gt;&lt;/object&gt;&lt;object type=&quot;3&quot; unique_id=&quot;28178&quot;&gt;&lt;property id=&quot;20148&quot; value=&quot;5&quot;/&gt;&lt;property id=&quot;20300&quot; value=&quot;Slide 67 - &amp;quot;2. 도형과 스마트아트(P.69)&amp;quot;&quot;/&gt;&lt;property id=&quot;20307&quot; value=&quot;368&quot;/&gt;&lt;/object&gt;&lt;object type=&quot;3&quot; unique_id=&quot;28179&quot;&gt;&lt;property id=&quot;20148&quot; value=&quot;5&quot;/&gt;&lt;property id=&quot;20300&quot; value=&quot;Slide 68 - &amp;quot;2. 도형과 스마트아트&amp;quot;&quot;/&gt;&lt;property id=&quot;20307&quot; value=&quot;369&quot;/&gt;&lt;/object&gt;&lt;object type=&quot;3&quot; unique_id=&quot;28180&quot;&gt;&lt;property id=&quot;20148&quot; value=&quot;5&quot;/&gt;&lt;property id=&quot;20300&quot; value=&quot;Slide 69 - &amp;quot;2. 도형과 스마트아트(P.77)&amp;quot;&quot;/&gt;&lt;property id=&quot;20307&quot; value=&quot;370&quot;/&gt;&lt;/object&gt;&lt;object type=&quot;3&quot; unique_id=&quot;28181&quot;&gt;&lt;property id=&quot;20148&quot; value=&quot;5&quot;/&gt;&lt;property id=&quot;20300&quot; value=&quot;Slide 71 - &amp;quot;2. 도형과 스마트아트&amp;quot;&quot;/&gt;&lt;property id=&quot;20307&quot; value=&quot;371&quot;/&gt;&lt;/object&gt;&lt;object type=&quot;3&quot; unique_id=&quot;28188&quot;&gt;&lt;property id=&quot;20148&quot; value=&quot;5&quot;/&gt;&lt;property id=&quot;20300&quot; value=&quot;Slide 77 - &amp;quot;4. 그래프 활용하기(P.100)&amp;quot;&quot;/&gt;&lt;property id=&quot;20307&quot; value=&quot;378&quot;/&gt;&lt;/object&gt;&lt;object type=&quot;3&quot; unique_id=&quot;28189&quot;&gt;&lt;property id=&quot;20148&quot; value=&quot;5&quot;/&gt;&lt;property id=&quot;20300&quot; value=&quot;Slide 78 - &amp;quot;4. 그래프 활용하기&amp;quot;&quot;/&gt;&lt;property id=&quot;20307&quot; value=&quot;379&quot;/&gt;&lt;/object&gt;&lt;object type=&quot;3&quot; unique_id=&quot;31422&quot;&gt;&lt;property id=&quot;20148&quot; value=&quot;5&quot;/&gt;&lt;property id=&quot;20300&quot; value=&quot;Slide 51 - &amp;quot;1) 제목과 차례 슬라이드(P.61)&amp;quot;&quot;/&gt;&lt;property id=&quot;20307&quot; value=&quot;382&quot;/&gt;&lt;/object&gt;&lt;object type=&quot;3&quot; unique_id=&quot;31423&quot;&gt;&lt;property id=&quot;20148&quot; value=&quot;5&quot;/&gt;&lt;property id=&quot;20300&quot; value=&quot;Slide 52 - &amp;quot;1) 제목과 차례 슬라이드&amp;quot;&quot;/&gt;&lt;property id=&quot;20307&quot; value=&quot;383&quot;/&gt;&lt;/object&gt;&lt;object type=&quot;3&quot; unique_id=&quot;31424&quot;&gt;&lt;property id=&quot;20148&quot; value=&quot;5&quot;/&gt;&lt;property id=&quot;20300&quot; value=&quot;Slide 53 - &amp;quot;2) 간지 삽입하기&amp;quot;&quot;/&gt;&lt;property id=&quot;20307&quot; value=&quot;384&quot;/&gt;&lt;/object&gt;&lt;object type=&quot;3&quot; unique_id=&quot;31425&quot;&gt;&lt;property id=&quot;20148&quot; value=&quot;5&quot;/&gt;&lt;property id=&quot;20300&quot; value=&quot;Slide 54 - &amp;quot;3) 슬라이드 통일성 유지하기&amp;quot;&quot;/&gt;&lt;property id=&quot;20307&quot; value=&quot;385&quot;/&gt;&lt;/object&gt;&lt;object type=&quot;3&quot; unique_id=&quot;31426&quot;&gt;&lt;property id=&quot;20148&quot; value=&quot;5&quot;/&gt;&lt;property id=&quot;20300&quot; value=&quot;Slide 56 - &amp;quot;5) 전체와 부분&amp;quot;&quot;/&gt;&lt;property id=&quot;20307&quot; value=&quot;386&quot;/&gt;&lt;/object&gt;&lt;object type=&quot;3&quot; unique_id=&quot;31427&quot;&gt;&lt;property id=&quot;20148&quot; value=&quot;5&quot;/&gt;&lt;property id=&quot;20300&quot; value=&quot;Slide 57 - &amp;quot;6) 텍스트 표현하기(P.65)&amp;quot;&quot;/&gt;&lt;property id=&quot;20307&quot; value=&quot;387&quot;/&gt;&lt;/object&gt;&lt;object type=&quot;3&quot; unique_id=&quot;31428&quot;&gt;&lt;property id=&quot;20148&quot; value=&quot;5&quot;/&gt;&lt;property id=&quot;20300&quot; value=&quot;Slide 58 - &amp;quot;6) 텍스트 표현하기&amp;quot;&quot;/&gt;&lt;property id=&quot;20307&quot; value=&quot;388&quot;/&gt;&lt;/object&gt;&lt;object type=&quot;3&quot; unique_id=&quot;31429&quot;&gt;&lt;property id=&quot;20148&quot; value=&quot;5&quot;/&gt;&lt;property id=&quot;20300&quot; value=&quot;Slide 59 - &amp;quot;6) 텍스트 표현하기&amp;quot;&quot;/&gt;&lt;property id=&quot;20307&quot; value=&quot;389&quot;/&gt;&lt;/object&gt;&lt;object type=&quot;3&quot; unique_id=&quot;31430&quot;&gt;&lt;property id=&quot;20148&quot; value=&quot;5&quot;/&gt;&lt;property id=&quot;20300&quot; value=&quot;Slide 60 - &amp;quot;6) 텍스트 표현하기&amp;quot;&quot;/&gt;&lt;property id=&quot;20307&quot; value=&quot;390&quot;/&gt;&lt;/object&gt;&lt;object type=&quot;3&quot; unique_id=&quot;31431&quot;&gt;&lt;property id=&quot;20148&quot; value=&quot;5&quot;/&gt;&lt;property id=&quot;20300&quot; value=&quot;Slide 61 - &amp;quot;6) 텍스트 표현하기&amp;quot;&quot;/&gt;&lt;property id=&quot;20307&quot; value=&quot;391&quot;/&gt;&lt;/object&gt;&lt;object type=&quot;3&quot; unique_id=&quot;31432&quot;&gt;&lt;property id=&quot;20148&quot; value=&quot;5&quot;/&gt;&lt;property id=&quot;20300&quot; value=&quot;Slide 62 - &amp;quot;6) 텍스트 표현하기&amp;quot;&quot;/&gt;&lt;property id=&quot;20307&quot; value=&quot;392&quot;/&gt;&lt;/object&gt;&lt;object type=&quot;3&quot; unique_id=&quot;31433&quot;&gt;&lt;property id=&quot;20148&quot; value=&quot;5&quot;/&gt;&lt;property id=&quot;20300&quot; value=&quot;Slide 63 - &amp;quot;6) 텍스트 표현하기&amp;quot;&quot;/&gt;&lt;property id=&quot;20307&quot; value=&quot;393&quot;/&gt;&lt;/object&gt;&lt;object type=&quot;3&quot; unique_id=&quot;31769&quot;&gt;&lt;property id=&quot;20148&quot; value=&quot;5&quot;/&gt;&lt;property id=&quot;20300&quot; value=&quot;Slide 55 - &amp;quot;4) 제목과 글머리기호&amp;quot;&quot;/&gt;&lt;property id=&quot;20307&quot; value=&quot;394&quot;/&gt;&lt;/object&gt;&lt;object type=&quot;3&quot; unique_id=&quot;32840&quot;&gt;&lt;property id=&quot;20148&quot; value=&quot;5&quot;/&gt;&lt;property id=&quot;20300&quot; value=&quot;Slide 64 - &amp;quot;7) 색상 활용하기(P.67)&amp;quot;&quot;/&gt;&lt;property id=&quot;20307&quot; value=&quot;395&quot;/&gt;&lt;/object&gt;&lt;object type=&quot;3&quot; unique_id=&quot;32841&quot;&gt;&lt;property id=&quot;20148&quot; value=&quot;5&quot;/&gt;&lt;property id=&quot;20300&quot; value=&quot;Slide 65 - &amp;quot;7) 색상 활용하기&amp;quot;&quot;/&gt;&lt;property id=&quot;20307&quot; value=&quot;396&quot;/&gt;&lt;/object&gt;&lt;object type=&quot;3&quot; unique_id=&quot;32842&quot;&gt;&lt;property id=&quot;20148&quot; value=&quot;5&quot;/&gt;&lt;property id=&quot;20300&quot; value=&quot;Slide 66 - &amp;quot;7) 색상 활용하기&amp;quot;&quot;/&gt;&lt;property id=&quot;20307&quot; value=&quot;397&quot;/&gt;&lt;/object&gt;&lt;object type=&quot;3&quot; unique_id=&quot;32844&quot;&gt;&lt;property id=&quot;20148&quot; value=&quot;5&quot;/&gt;&lt;property id=&quot;20300&quot; value=&quot;Slide 75 - &amp;quot;2. 도형과 스마트아트&amp;quot;&quot;/&gt;&lt;property id=&quot;20307&quot; value=&quot;399&quot;/&gt;&lt;/object&gt;&lt;object type=&quot;3&quot; unique_id=&quot;33965&quot;&gt;&lt;property id=&quot;20148&quot; value=&quot;5&quot;/&gt;&lt;property id=&quot;20300&quot; value=&quot;Slide 70 - &amp;quot;2. 도형과 스마트아트&amp;quot;&quot;/&gt;&lt;property id=&quot;20307&quot; value=&quot;403&quot;/&gt;&lt;/object&gt;&lt;object type=&quot;3&quot; unique_id=&quot;33966&quot;&gt;&lt;property id=&quot;20148&quot; value=&quot;5&quot;/&gt;&lt;property id=&quot;20300&quot; value=&quot;Slide 72 - &amp;quot;2. 도형과 스마트아트&amp;quot;&quot;/&gt;&lt;property id=&quot;20307&quot; value=&quot;400&quot;/&gt;&lt;/object&gt;&lt;object type=&quot;3&quot; unique_id=&quot;33967&quot;&gt;&lt;property id=&quot;20148&quot; value=&quot;5&quot;/&gt;&lt;property id=&quot;20300&quot; value=&quot;Slide 73 - &amp;quot;2. 도형과 스마트아트&amp;quot;&quot;/&gt;&lt;property id=&quot;20307&quot; value=&quot;401&quot;/&gt;&lt;/object&gt;&lt;object type=&quot;3&quot; unique_id=&quot;33968&quot;&gt;&lt;property id=&quot;20148&quot; value=&quot;5&quot;/&gt;&lt;property id=&quot;20300&quot; value=&quot;Slide 74 - &amp;quot;2. 도형과 스마트아트(P.77)&amp;quot;&quot;/&gt;&lt;property id=&quot;20307&quot; value=&quot;402&quot;/&gt;&lt;/object&gt;&lt;object type=&quot;3&quot; unique_id=&quot;34429&quot;&gt;&lt;property id=&quot;20148&quot; value=&quot;5&quot;/&gt;&lt;property id=&quot;20300&quot; value=&quot;Slide 84&quot;/&gt;&lt;property id=&quot;20307&quot; value=&quot;404&quot;/&gt;&lt;/object&gt;&lt;/object&gt;&lt;object type=&quot;8&quot; unique_id=&quot;1050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8_디자인 사용자 지정">
  <a:themeElements>
    <a:clrScheme name="8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연구 디자인 서식 파일</Template>
  <TotalTime>9205</TotalTime>
  <Words>2969</Words>
  <Application>Microsoft Office PowerPoint</Application>
  <PresentationFormat>화면 슬라이드 쇼(4:3)</PresentationFormat>
  <Paragraphs>497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HY견고딕</vt:lpstr>
      <vt:lpstr>굴림</vt:lpstr>
      <vt:lpstr>궁서체</vt:lpstr>
      <vt:lpstr>맑은 고딕</vt:lpstr>
      <vt:lpstr>Arial</vt:lpstr>
      <vt:lpstr>Wingdings</vt:lpstr>
      <vt:lpstr>1_기본 디자인</vt:lpstr>
      <vt:lpstr>8_디자인 사용자 지정</vt:lpstr>
      <vt:lpstr>5_예제 프레젠테이션 슬라이드(7)</vt:lpstr>
      <vt:lpstr>3_예제 프레젠테이션 슬라이드(7)</vt:lpstr>
      <vt:lpstr>4_예제 프레젠테이션 슬라이드(7)</vt:lpstr>
      <vt:lpstr>8. 고급 시각화 분석</vt:lpstr>
      <vt:lpstr>1) lattice 패키지</vt:lpstr>
      <vt:lpstr>PowerPoint 프레젠테이션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1) lattice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2) ggplot2 패키지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  <vt:lpstr>3) 공간시각화</vt:lpstr>
    </vt:vector>
  </TitlesOfParts>
  <Company>ctl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kimjs</dc:creator>
  <cp:lastModifiedBy>Windows User</cp:lastModifiedBy>
  <cp:revision>650</cp:revision>
  <cp:lastPrinted>2012-04-23T01:56:26Z</cp:lastPrinted>
  <dcterms:created xsi:type="dcterms:W3CDTF">2011-03-07T07:43:24Z</dcterms:created>
  <dcterms:modified xsi:type="dcterms:W3CDTF">2020-09-22T12:30:21Z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TC100823921042</vt:lpwstr>
  </property>
</Properties>
</file>